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89" r:id="rId5"/>
    <p:sldId id="260" r:id="rId6"/>
    <p:sldId id="281" r:id="rId7"/>
    <p:sldId id="282" r:id="rId8"/>
    <p:sldId id="283" r:id="rId9"/>
    <p:sldId id="292" r:id="rId10"/>
    <p:sldId id="298" r:id="rId11"/>
    <p:sldId id="290" r:id="rId12"/>
    <p:sldId id="291" r:id="rId13"/>
    <p:sldId id="293" r:id="rId14"/>
    <p:sldId id="301" r:id="rId15"/>
    <p:sldId id="299" r:id="rId16"/>
    <p:sldId id="300" r:id="rId17"/>
    <p:sldId id="296" r:id="rId18"/>
    <p:sldId id="297" r:id="rId19"/>
    <p:sldId id="294" r:id="rId20"/>
    <p:sldId id="302" r:id="rId21"/>
    <p:sldId id="287" r:id="rId22"/>
    <p:sldId id="303" r:id="rId23"/>
  </p:sldIdLst>
  <p:sldSz cx="9144000" cy="6858000" type="screen4x3"/>
  <p:notesSz cx="6858000" cy="91440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8"/>
    <a:srgbClr val="FFFFCC"/>
    <a:srgbClr val="FFFF99"/>
    <a:srgbClr val="009E47"/>
    <a:srgbClr val="0000CC"/>
    <a:srgbClr val="99CC00"/>
    <a:srgbClr val="CCFFCC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822" autoAdjust="0"/>
  </p:normalViewPr>
  <p:slideViewPr>
    <p:cSldViewPr>
      <p:cViewPr varScale="1">
        <p:scale>
          <a:sx n="95" d="100"/>
          <a:sy n="95" d="100"/>
        </p:scale>
        <p:origin x="4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439330-6E29-42E2-AE06-6E9D12E4DC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57E67A-3ECA-445E-805E-D745669569D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2C83E21-E4B2-4466-B921-E36B6ABC068A}" type="datetimeFigureOut">
              <a:rPr lang="en-GB"/>
              <a:pPr>
                <a:defRPr/>
              </a:pPr>
              <a:t>07/09/2018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51E9239-F372-40B1-9944-0E1526D167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560CFCB-441F-49C5-B1B3-9714F7410D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34A60-D425-44F6-AEFC-1C1D16812A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B1B18-B44A-4919-86AE-58F189162E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4F719E4-4C71-4ADC-AC01-12CDBB2C1E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02CEA2A1-65B3-4599-AD45-EC68535804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65279EFD-D4C4-4E3F-82EC-D25D55507B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sr-Latn-R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5CE8D7D6-EC8D-41F5-A907-EF885EBB9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6C48C4-A116-42B4-94A4-3EF32AC68DFD}" type="slidenum">
              <a:rPr lang="en-GB" altLang="sr-Latn-RS" smtClean="0"/>
              <a:pPr/>
              <a:t>21</a:t>
            </a:fld>
            <a:endParaRPr lang="en-GB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CED71E-872B-42A0-8487-A688B5CE25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EE8CAB-F12E-4C3D-8CEF-2F0F83179C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C09787-57AC-4117-B8F2-2D9E8187A8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1ACC7-8440-43F8-9337-C101ACFAD631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81275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70E9B0-F6F0-4595-8459-31D2D56B73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39BF28-134A-45B6-98DE-3A5CA3823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6A96A2-A140-40B8-A010-72B587F4C4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E2D36-7730-4934-BAE1-679C6A313A68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6045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84B699-87F4-4738-B06B-CD623E7271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F65E37-5A69-44F8-9A66-2726C42B89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069E1F-A9A3-4A2C-9A6A-15CB77DC32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43B9E-8F3B-4815-80A0-54CDB17ADD47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4569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EC7790-AAAF-4463-A7E5-9AFCA93E7D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6E9C12-7711-4880-B34F-74131D5B52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EAD036-12B8-4F04-BD97-D490C31D3D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BAFB3-63BD-45E0-856C-DC15DBC43EC7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93964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490D07-26B0-42AE-A8C4-5E3EB46068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FD137A-777C-40EA-B6A5-8D29D394E0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0F0979-D820-413D-A177-60EAB84491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D30A4-7E1B-4BA4-B751-F905B649824F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37357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11CFB8-5797-44F5-B257-CFF3A75752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09923-04CB-4CE4-BDEA-D92D1B61B0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7D5B19-6720-4249-B034-77B5C4EA6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1CD1C-A673-41C2-A0E5-E84800383D1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3789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DBF4049-6EB2-4591-AA56-D5B2DB11E8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7F0EB7F-B9FB-48AC-8FDA-B105F70588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8D9D8D7-7E8F-4681-9402-438B762991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B6FB7-7819-4E4A-A46F-6A76C054DC3B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54484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78E6B8-B6EA-4BF7-A1C4-F4E0E126C5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BB3D34-46B4-444E-B31D-17B96DC15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0B5686-D8FA-42DD-9579-8A6F8A52F4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B6EDE-F7E6-4E7A-A3F6-FD832EC5FBDE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1699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91AEC28-28C7-4DD7-A357-A7239720EE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6E523B9-ACF8-4A91-9EAC-6FBDC25FAD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26075DF-9F02-44FC-A916-502B7FDDDE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C0C0E-6A32-4602-89F3-2A51466451E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3163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A8AF98-2853-4439-9692-70E595218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3C1F94-E439-4131-B650-DCACDB29BF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3387DA-398A-47B7-A07B-4C7F295209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53C59-1F41-450F-96CE-98BA91B65C80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56504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5BD83B-FE23-4735-A398-8E347AFFD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DE9802-B2F7-4DFB-A523-78A799A151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FFE13F-5D1D-41AC-929C-597B0D0F91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BA82A-2AD7-47C5-915F-01907267A63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230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EF3E66D-9359-4C59-A459-A52D8E628C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059CCCF-AEC7-4312-8A33-219116927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4AF89FD-FED2-4FAE-8166-FC277EFCE0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146AC0F-DF48-4D0C-A2AB-1CABE90CDB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FA0E418-F5FD-4D3C-B3F6-102B4B6449D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B2896F5-C801-4BCA-A3EB-66BE378D759E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oo.hr/" TargetMode="External"/><Relationship Id="rId2" Type="http://schemas.openxmlformats.org/officeDocument/2006/relationships/hyperlink" Target="http://www.hkd.hr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skola.chem.pmf.hr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>
            <a:extLst>
              <a:ext uri="{FF2B5EF4-FFF2-40B4-BE49-F238E27FC236}">
                <a16:creationId xmlns:a16="http://schemas.microsoft.com/office/drawing/2014/main" id="{4B93D39D-1EF9-4B7E-BCE1-96B430B16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00" y="3933825"/>
            <a:ext cx="3294063" cy="5222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en-US" sz="2800" b="1" dirty="0"/>
              <a:t> </a:t>
            </a:r>
            <a:r>
              <a:rPr lang="hr-HR" altLang="en-US" sz="2800" b="1" dirty="0">
                <a:solidFill>
                  <a:schemeClr val="accent6"/>
                </a:solidFill>
              </a:rPr>
              <a:t>25. − 28. 04. 2017</a:t>
            </a:r>
            <a:r>
              <a:rPr lang="hr-HR" altLang="en-US" sz="2800" b="1" dirty="0"/>
              <a:t>.</a:t>
            </a:r>
          </a:p>
        </p:txBody>
      </p:sp>
      <p:sp>
        <p:nvSpPr>
          <p:cNvPr id="3077" name="Rectangle 6">
            <a:extLst>
              <a:ext uri="{FF2B5EF4-FFF2-40B4-BE49-F238E27FC236}">
                <a16:creationId xmlns:a16="http://schemas.microsoft.com/office/drawing/2014/main" id="{9C1846EC-0149-46F0-A8B0-F72548C79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525" y="3321050"/>
            <a:ext cx="6856413" cy="5222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en-US" sz="2800" b="1" dirty="0">
                <a:solidFill>
                  <a:schemeClr val="accent6"/>
                </a:solidFill>
              </a:rPr>
              <a:t>26. DRŽAVNO NATJECANJE IZ KEMIJE</a:t>
            </a:r>
          </a:p>
        </p:txBody>
      </p:sp>
      <p:sp>
        <p:nvSpPr>
          <p:cNvPr id="3076" name="Rectangle 1">
            <a:extLst>
              <a:ext uri="{FF2B5EF4-FFF2-40B4-BE49-F238E27FC236}">
                <a16:creationId xmlns:a16="http://schemas.microsoft.com/office/drawing/2014/main" id="{A2B94BD8-BE53-4E7D-BE82-A400FFCC3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765175"/>
            <a:ext cx="5256212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sr-Latn-RS" sz="1800" b="1">
                <a:solidFill>
                  <a:schemeClr val="accent2"/>
                </a:solidFill>
                <a:latin typeface="CIDFont+F2"/>
              </a:rPr>
              <a:t>MEĐIMURSKA ŽUPANIJA</a:t>
            </a:r>
            <a:endParaRPr lang="en-GB" altLang="sr-Latn-RS" sz="1800" b="1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hr-HR" altLang="sr-Latn-RS" sz="1800" b="1">
              <a:solidFill>
                <a:schemeClr val="accent2"/>
              </a:solidFill>
              <a:latin typeface="CIDFont+F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r-HR" altLang="sr-Latn-RS" sz="1800" b="1">
              <a:solidFill>
                <a:schemeClr val="accent2"/>
              </a:solidFill>
              <a:latin typeface="CIDFont+F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i-FI" altLang="sr-Latn-RS" sz="1800" b="1">
                <a:solidFill>
                  <a:schemeClr val="accent2"/>
                </a:solidFill>
                <a:latin typeface="CIDFont+F2"/>
              </a:rPr>
              <a:t>OSNOVNA ŠKOLA SVETI MARTIN NA MURI</a:t>
            </a:r>
          </a:p>
          <a:p>
            <a:pPr>
              <a:spcBef>
                <a:spcPct val="0"/>
              </a:spcBef>
              <a:buFontTx/>
              <a:buNone/>
            </a:pPr>
            <a:endParaRPr lang="hr-HR" altLang="sr-Latn-RS" sz="1800" b="1">
              <a:solidFill>
                <a:schemeClr val="accent2"/>
              </a:solidFill>
              <a:latin typeface="CIDFont+F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sr-Latn-RS" sz="1800" b="1">
                <a:solidFill>
                  <a:schemeClr val="accent2"/>
                </a:solidFill>
                <a:latin typeface="CIDFont+F2"/>
              </a:rPr>
              <a:t>OSNOVNA ŠKOLA ŠTRIGOVA</a:t>
            </a:r>
          </a:p>
          <a:p>
            <a:pPr>
              <a:spcBef>
                <a:spcPct val="0"/>
              </a:spcBef>
              <a:buFontTx/>
              <a:buNone/>
            </a:pPr>
            <a:endParaRPr lang="hr-HR" altLang="sr-Latn-RS" sz="1800" b="1">
              <a:solidFill>
                <a:schemeClr val="accent2"/>
              </a:solidFill>
              <a:latin typeface="CIDFont+F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46780CFF-E7CE-4727-9F68-63386705B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hkd.hr/images/DNK2017/sl_7.jpg?rand=755609258">
            <a:extLst>
              <a:ext uri="{FF2B5EF4-FFF2-40B4-BE49-F238E27FC236}">
                <a16:creationId xmlns:a16="http://schemas.microsoft.com/office/drawing/2014/main" id="{8DDD998C-BC26-4B97-984D-B7F8281B1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92150"/>
            <a:ext cx="7986712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hkd.hr/images/DNK2017/sl_8.jpg?rand=905609043">
            <a:extLst>
              <a:ext uri="{FF2B5EF4-FFF2-40B4-BE49-F238E27FC236}">
                <a16:creationId xmlns:a16="http://schemas.microsoft.com/office/drawing/2014/main" id="{EDDE83C8-9376-4B14-8855-F67765646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8180388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AF74B2A0-94AD-4403-9701-FCD7C32B4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5EAEF72A-6B54-4584-B38A-43A5BA7E8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13"/>
            <a:ext cx="8820150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C94A2638-4B46-4A41-B0AB-35431165C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91BA1663-2E13-4C4E-9401-E8BA72581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>
            <a:extLst>
              <a:ext uri="{FF2B5EF4-FFF2-40B4-BE49-F238E27FC236}">
                <a16:creationId xmlns:a16="http://schemas.microsoft.com/office/drawing/2014/main" id="{ED790075-DC37-4962-82A0-AE74499B7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>
            <a:extLst>
              <a:ext uri="{FF2B5EF4-FFF2-40B4-BE49-F238E27FC236}">
                <a16:creationId xmlns:a16="http://schemas.microsoft.com/office/drawing/2014/main" id="{D8980580-4C89-4D70-A08D-1D4F1F06B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0066178B-EE9B-4137-B49B-FC7D6A3E0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8702675" cy="65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34DBAE64-4B00-406A-A22C-2F7A3FFEC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5" y="293688"/>
            <a:ext cx="8353425" cy="122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b="1">
                <a:solidFill>
                  <a:srgbClr val="0000FF"/>
                </a:solidFill>
              </a:rPr>
              <a:t>DRŽAVNO NATJECANJE IZ KEMIJE </a:t>
            </a:r>
            <a:r>
              <a:rPr lang="hr-HR" altLang="en-US" sz="1800">
                <a:solidFill>
                  <a:srgbClr val="0000FF"/>
                </a:solidFill>
              </a:rPr>
              <a:t> održava se u organizaciji: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800" b="1">
                <a:solidFill>
                  <a:srgbClr val="0000FF"/>
                </a:solidFill>
              </a:rPr>
              <a:t>(1) Ministarstva znanosti, obrazovanja i sporta Republike Hrvatske (MZOS)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800" b="1">
                <a:solidFill>
                  <a:srgbClr val="CC3300"/>
                </a:solidFill>
              </a:rPr>
              <a:t>(2) Agencije za odgoj i obrazovanje (AZOO)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800" b="1">
                <a:solidFill>
                  <a:srgbClr val="0000FF"/>
                </a:solidFill>
              </a:rPr>
              <a:t>(3) Hrvatskog kemijskog društva (HKD) i Kemijskog odsjeka PMF-a Zagreb</a:t>
            </a:r>
          </a:p>
        </p:txBody>
      </p:sp>
      <p:sp>
        <p:nvSpPr>
          <p:cNvPr id="4099" name="Oval 5">
            <a:extLst>
              <a:ext uri="{FF2B5EF4-FFF2-40B4-BE49-F238E27FC236}">
                <a16:creationId xmlns:a16="http://schemas.microsoft.com/office/drawing/2014/main" id="{70C26BB4-6431-46D9-BE34-675F58C6F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9138"/>
            <a:ext cx="2665413" cy="266541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800" b="1">
                <a:solidFill>
                  <a:srgbClr val="0000FF"/>
                </a:solidFill>
              </a:rPr>
              <a:t>ŠKOLSKA RAZINA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800" b="1">
                <a:solidFill>
                  <a:srgbClr val="0000FF"/>
                </a:solidFill>
              </a:rPr>
              <a:t>~10 000 učenika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600" b="1">
                <a:solidFill>
                  <a:srgbClr val="CC3300"/>
                </a:solidFill>
              </a:rPr>
              <a:t>(pisana zadaća)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r-HR" altLang="en-US" sz="1800" b="1">
              <a:solidFill>
                <a:srgbClr val="CC3300"/>
              </a:solidFill>
            </a:endParaRPr>
          </a:p>
        </p:txBody>
      </p:sp>
      <p:sp>
        <p:nvSpPr>
          <p:cNvPr id="4100" name="Oval 6">
            <a:extLst>
              <a:ext uri="{FF2B5EF4-FFF2-40B4-BE49-F238E27FC236}">
                <a16:creationId xmlns:a16="http://schemas.microsoft.com/office/drawing/2014/main" id="{B2A469D2-34A0-45F9-B397-67C199B99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9263" y="2781300"/>
            <a:ext cx="2662237" cy="2736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800" b="1">
                <a:solidFill>
                  <a:srgbClr val="0000FF"/>
                </a:solidFill>
              </a:rPr>
              <a:t>ŽUPANIJSKA RAZINA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800" b="1">
                <a:solidFill>
                  <a:srgbClr val="0000FF"/>
                </a:solidFill>
              </a:rPr>
              <a:t>~ 1700 učenika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800" b="1">
                <a:solidFill>
                  <a:srgbClr val="CC3300"/>
                </a:solidFill>
              </a:rPr>
              <a:t>(pisana zadaća)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r-HR" altLang="en-US" sz="1800" b="1">
              <a:solidFill>
                <a:srgbClr val="0000FF"/>
              </a:solidFill>
            </a:endParaRPr>
          </a:p>
        </p:txBody>
      </p:sp>
      <p:sp>
        <p:nvSpPr>
          <p:cNvPr id="4101" name="Oval 7">
            <a:extLst>
              <a:ext uri="{FF2B5EF4-FFF2-40B4-BE49-F238E27FC236}">
                <a16:creationId xmlns:a16="http://schemas.microsoft.com/office/drawing/2014/main" id="{1F343B38-BABF-467A-805E-2E2962F7B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500438"/>
            <a:ext cx="3025775" cy="3241675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800" b="1">
                <a:solidFill>
                  <a:srgbClr val="CC3300"/>
                </a:solidFill>
              </a:rPr>
              <a:t>DRŽAVNA RAZINA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800" b="1">
                <a:solidFill>
                  <a:srgbClr val="0000CC"/>
                </a:solidFill>
              </a:rPr>
              <a:t>42 učenika OŠ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800" b="1">
                <a:solidFill>
                  <a:srgbClr val="0000CC"/>
                </a:solidFill>
              </a:rPr>
              <a:t>78  učenika SŠ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800" b="1">
                <a:solidFill>
                  <a:srgbClr val="0000CC"/>
                </a:solidFill>
                <a:sym typeface="Symbol" panose="05050102010706020507" pitchFamily="18" charset="2"/>
              </a:rPr>
              <a:t> </a:t>
            </a:r>
            <a:r>
              <a:rPr lang="hr-HR" altLang="en-US" sz="1800" b="1">
                <a:solidFill>
                  <a:srgbClr val="0000CC"/>
                </a:solidFill>
              </a:rPr>
              <a:t>80 mentora</a:t>
            </a:r>
            <a:r>
              <a:rPr lang="hr-HR" altLang="en-US" sz="1800" b="1">
                <a:solidFill>
                  <a:srgbClr val="CC33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800" b="1">
                <a:solidFill>
                  <a:srgbClr val="CC3300"/>
                </a:solidFill>
              </a:rPr>
              <a:t>(pisana zadaća/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800" b="1">
                <a:solidFill>
                  <a:srgbClr val="CC3300"/>
                </a:solidFill>
              </a:rPr>
              <a:t>zadani pokus/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800" b="1">
                <a:solidFill>
                  <a:srgbClr val="CC3300"/>
                </a:solidFill>
              </a:rPr>
              <a:t>samostalni rad)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r-HR" altLang="en-US" sz="1800" b="1">
              <a:solidFill>
                <a:srgbClr val="CC33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r-HR" altLang="en-US" sz="1800" b="1">
              <a:solidFill>
                <a:srgbClr val="CC3300"/>
              </a:solidFill>
            </a:endParaRPr>
          </a:p>
        </p:txBody>
      </p:sp>
      <p:sp>
        <p:nvSpPr>
          <p:cNvPr id="4102" name="AutoShape 9">
            <a:extLst>
              <a:ext uri="{FF2B5EF4-FFF2-40B4-BE49-F238E27FC236}">
                <a16:creationId xmlns:a16="http://schemas.microsoft.com/office/drawing/2014/main" id="{7E63DCE8-10AF-4F23-A939-6D2321F50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565400"/>
            <a:ext cx="1009650" cy="431800"/>
          </a:xfrm>
          <a:prstGeom prst="curvedDownArrow">
            <a:avLst>
              <a:gd name="adj1" fmla="val 46765"/>
              <a:gd name="adj2" fmla="val 9352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103" name="AutoShape 10">
            <a:extLst>
              <a:ext uri="{FF2B5EF4-FFF2-40B4-BE49-F238E27FC236}">
                <a16:creationId xmlns:a16="http://schemas.microsoft.com/office/drawing/2014/main" id="{CAC72B16-E202-48A2-8E91-FABEE9C33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3500438"/>
            <a:ext cx="1008063" cy="431800"/>
          </a:xfrm>
          <a:prstGeom prst="curvedDownArrow">
            <a:avLst>
              <a:gd name="adj1" fmla="val 46691"/>
              <a:gd name="adj2" fmla="val 9338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104" name="Rectangle 11">
            <a:extLst>
              <a:ext uri="{FF2B5EF4-FFF2-40B4-BE49-F238E27FC236}">
                <a16:creationId xmlns:a16="http://schemas.microsoft.com/office/drawing/2014/main" id="{CE48B4F1-7591-44F6-B454-619E71588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165850"/>
            <a:ext cx="49704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800" b="1">
                <a:solidFill>
                  <a:srgbClr val="CC3300"/>
                </a:solidFill>
              </a:rPr>
              <a:t>27 ČLANOVA DRŽAVNOG POVJERENSTVA</a:t>
            </a:r>
          </a:p>
        </p:txBody>
      </p:sp>
      <p:sp>
        <p:nvSpPr>
          <p:cNvPr id="4105" name="Rectangle 13">
            <a:extLst>
              <a:ext uri="{FF2B5EF4-FFF2-40B4-BE49-F238E27FC236}">
                <a16:creationId xmlns:a16="http://schemas.microsoft.com/office/drawing/2014/main" id="{51AC5DFD-71D2-46F7-B292-92DE9D5FD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1687513"/>
            <a:ext cx="3384550" cy="1323975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Both"/>
            </a:pPr>
            <a:r>
              <a:rPr lang="hr-HR" altLang="en-US" sz="1600" b="1">
                <a:solidFill>
                  <a:srgbClr val="0000CC"/>
                </a:solidFill>
              </a:rPr>
              <a:t>Međunarodna olimpijada</a:t>
            </a:r>
            <a:endParaRPr lang="hr-HR" altLang="en-US" sz="1600">
              <a:solidFill>
                <a:srgbClr val="0000CC"/>
              </a:solidFill>
            </a:endParaRPr>
          </a:p>
          <a:p>
            <a:pPr eaLnBrk="1" hangingPunct="1">
              <a:buFontTx/>
              <a:buAutoNum type="alphaLcParenBoth"/>
            </a:pPr>
            <a:r>
              <a:rPr lang="hr-HR" altLang="en-US" sz="1600" b="1">
                <a:solidFill>
                  <a:srgbClr val="0000FF"/>
                </a:solidFill>
              </a:rPr>
              <a:t>Prirodoslovna olimpijada  Europske Unije</a:t>
            </a:r>
          </a:p>
          <a:p>
            <a:pPr eaLnBrk="1" hangingPunct="1">
              <a:buFontTx/>
              <a:buAutoNum type="alphaLcParenBoth"/>
            </a:pPr>
            <a:r>
              <a:rPr lang="hr-HR" altLang="en-US" sz="1600" b="1">
                <a:solidFill>
                  <a:srgbClr val="0000FF"/>
                </a:solidFill>
              </a:rPr>
              <a:t>Međunarodna prirodoslovna olimpijada mladih</a:t>
            </a:r>
          </a:p>
        </p:txBody>
      </p:sp>
      <p:sp>
        <p:nvSpPr>
          <p:cNvPr id="4106" name="AutoShape 17">
            <a:extLst>
              <a:ext uri="{FF2B5EF4-FFF2-40B4-BE49-F238E27FC236}">
                <a16:creationId xmlns:a16="http://schemas.microsoft.com/office/drawing/2014/main" id="{CE5CB228-E278-4EA1-92E2-733D0577C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2997200"/>
            <a:ext cx="215900" cy="122396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>
            <a:extLst>
              <a:ext uri="{FF2B5EF4-FFF2-40B4-BE49-F238E27FC236}">
                <a16:creationId xmlns:a16="http://schemas.microsoft.com/office/drawing/2014/main" id="{5593D520-7DE4-456A-9F2C-C093AF4BE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84201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Slika 43">
            <a:extLst>
              <a:ext uri="{FF2B5EF4-FFF2-40B4-BE49-F238E27FC236}">
                <a16:creationId xmlns:a16="http://schemas.microsoft.com/office/drawing/2014/main" id="{A6ED6455-0911-47C1-94B6-E986A6BBE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813050"/>
            <a:ext cx="237807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Slika 40">
            <a:extLst>
              <a:ext uri="{FF2B5EF4-FFF2-40B4-BE49-F238E27FC236}">
                <a16:creationId xmlns:a16="http://schemas.microsoft.com/office/drawing/2014/main" id="{BAA0942A-386E-462D-9923-A918B3A72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2940050"/>
            <a:ext cx="176371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Slika 58" descr="http://www.galens.net/files/images/user-7/PLIVA_logo_RGB_0.jpg">
            <a:extLst>
              <a:ext uri="{FF2B5EF4-FFF2-40B4-BE49-F238E27FC236}">
                <a16:creationId xmlns:a16="http://schemas.microsoft.com/office/drawing/2014/main" id="{17F30EFE-6139-4BCD-997F-CDA14DC75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25538"/>
            <a:ext cx="4537075" cy="863600"/>
          </a:xfrm>
          <a:prstGeom prst="rect">
            <a:avLst/>
          </a:prstGeom>
          <a:solidFill>
            <a:srgbClr val="FFFFCC"/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</p:pic>
      <p:sp>
        <p:nvSpPr>
          <p:cNvPr id="23557" name="Rectangle 9">
            <a:extLst>
              <a:ext uri="{FF2B5EF4-FFF2-40B4-BE49-F238E27FC236}">
                <a16:creationId xmlns:a16="http://schemas.microsoft.com/office/drawing/2014/main" id="{A3D89D75-0A7A-4549-8B1F-336928736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590550"/>
            <a:ext cx="1974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en-US" sz="1800" b="1">
                <a:solidFill>
                  <a:srgbClr val="0000CC"/>
                </a:solidFill>
                <a:cs typeface="Times New Roman" panose="02020603050405020304" pitchFamily="18" charset="0"/>
              </a:rPr>
              <a:t>Glavni sponzori:</a:t>
            </a:r>
            <a:endParaRPr lang="hr-HR" altLang="en-US" sz="180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hr-HR" altLang="en-US" sz="1800"/>
          </a:p>
        </p:txBody>
      </p:sp>
      <p:sp>
        <p:nvSpPr>
          <p:cNvPr id="23558" name="Rectangle 10">
            <a:extLst>
              <a:ext uri="{FF2B5EF4-FFF2-40B4-BE49-F238E27FC236}">
                <a16:creationId xmlns:a16="http://schemas.microsoft.com/office/drawing/2014/main" id="{E2C3BDB6-5F70-4794-B992-A66433642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700" y="1870075"/>
            <a:ext cx="3455988" cy="111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hr-HR" altLang="en-US" sz="1200">
                <a:cs typeface="Times New Roman" panose="02020603050405020304" pitchFamily="18" charset="0"/>
              </a:rPr>
            </a:br>
            <a:br>
              <a:rPr lang="hr-HR" altLang="en-US" sz="1200">
                <a:cs typeface="Times New Roman" panose="02020603050405020304" pitchFamily="18" charset="0"/>
              </a:rPr>
            </a:br>
            <a:endParaRPr lang="hr-HR" altLang="en-US" sz="700"/>
          </a:p>
          <a:p>
            <a:pPr>
              <a:spcBef>
                <a:spcPct val="0"/>
              </a:spcBef>
              <a:buFontTx/>
              <a:buNone/>
            </a:pPr>
            <a:r>
              <a:rPr lang="hr-HR" altLang="en-US" sz="1800" b="1">
                <a:solidFill>
                  <a:srgbClr val="0000CC"/>
                </a:solidFill>
                <a:cs typeface="Times New Roman" panose="02020603050405020304" pitchFamily="18" charset="0"/>
              </a:rPr>
              <a:t>Ostali  sponzori:</a:t>
            </a:r>
            <a:endParaRPr lang="hr-HR" altLang="en-US" sz="1800" b="1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hr-HR" altLang="en-US" sz="1800" b="1">
              <a:solidFill>
                <a:srgbClr val="0000CC"/>
              </a:solidFill>
            </a:endParaRPr>
          </a:p>
        </p:txBody>
      </p:sp>
      <p:sp>
        <p:nvSpPr>
          <p:cNvPr id="23559" name="Rectangle 11">
            <a:extLst>
              <a:ext uri="{FF2B5EF4-FFF2-40B4-BE49-F238E27FC236}">
                <a16:creationId xmlns:a16="http://schemas.microsoft.com/office/drawing/2014/main" id="{B64A07BD-D469-4B89-81C6-3C3C5618B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98525" y="2719388"/>
            <a:ext cx="184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br>
              <a:rPr lang="hr-HR" altLang="en-US" sz="1200">
                <a:cs typeface="Times New Roman" panose="02020603050405020304" pitchFamily="18" charset="0"/>
              </a:rPr>
            </a:br>
            <a:endParaRPr lang="hr-HR" altLang="en-US" sz="1800"/>
          </a:p>
        </p:txBody>
      </p:sp>
      <p:sp>
        <p:nvSpPr>
          <p:cNvPr id="23560" name="Rectangle 12">
            <a:extLst>
              <a:ext uri="{FF2B5EF4-FFF2-40B4-BE49-F238E27FC236}">
                <a16:creationId xmlns:a16="http://schemas.microsoft.com/office/drawing/2014/main" id="{E624C084-CE4B-4677-8403-5D40D5009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6875" y="2924175"/>
            <a:ext cx="5756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hr-HR" altLang="en-US" sz="1200">
                <a:cs typeface="Times New Roman" panose="02020603050405020304" pitchFamily="18" charset="0"/>
              </a:rPr>
              <a:t>   				    		  </a:t>
            </a:r>
            <a:endParaRPr lang="hr-HR" altLang="en-US" sz="1800"/>
          </a:p>
        </p:txBody>
      </p:sp>
      <p:sp>
        <p:nvSpPr>
          <p:cNvPr id="23561" name="Rectangle 13">
            <a:extLst>
              <a:ext uri="{FF2B5EF4-FFF2-40B4-BE49-F238E27FC236}">
                <a16:creationId xmlns:a16="http://schemas.microsoft.com/office/drawing/2014/main" id="{FD458637-4CEB-48E6-835E-70E03D3D9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4725" y="9367838"/>
            <a:ext cx="3841750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700">
                <a:latin typeface="Lato"/>
                <a:cs typeface="Times New Roman" panose="02020603050405020304" pitchFamily="18" charset="0"/>
              </a:rPr>
              <a:t>                             </a:t>
            </a:r>
            <a:endParaRPr lang="hr-HR" altLang="en-US" sz="700"/>
          </a:p>
          <a:p>
            <a:pPr algn="just">
              <a:spcBef>
                <a:spcPct val="0"/>
              </a:spcBef>
              <a:buFontTx/>
              <a:buNone/>
            </a:pPr>
            <a:r>
              <a:rPr lang="hr-HR" altLang="en-US" sz="1400" b="1">
                <a:cs typeface="Times New Roman" panose="02020603050405020304" pitchFamily="18" charset="0"/>
              </a:rPr>
              <a:t>       				</a:t>
            </a:r>
            <a:endParaRPr lang="hr-HR" altLang="en-US" sz="700"/>
          </a:p>
          <a:p>
            <a:pPr algn="just">
              <a:spcBef>
                <a:spcPct val="0"/>
              </a:spcBef>
              <a:buFontTx/>
              <a:buNone/>
            </a:pPr>
            <a:r>
              <a:rPr lang="hr-HR" altLang="en-US" sz="1400" b="1">
                <a:cs typeface="Times New Roman" panose="02020603050405020304" pitchFamily="18" charset="0"/>
              </a:rPr>
              <a:t>     </a:t>
            </a:r>
            <a:endParaRPr lang="hr-HR" altLang="en-US" sz="1800"/>
          </a:p>
        </p:txBody>
      </p:sp>
      <p:sp>
        <p:nvSpPr>
          <p:cNvPr id="23562" name="Rectangle 14">
            <a:extLst>
              <a:ext uri="{FF2B5EF4-FFF2-40B4-BE49-F238E27FC236}">
                <a16:creationId xmlns:a16="http://schemas.microsoft.com/office/drawing/2014/main" id="{59495015-B065-4276-86BB-47553ECDE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058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3" name="Rectangle 17">
            <a:extLst>
              <a:ext uri="{FF2B5EF4-FFF2-40B4-BE49-F238E27FC236}">
                <a16:creationId xmlns:a16="http://schemas.microsoft.com/office/drawing/2014/main" id="{21A59680-3066-4B03-8285-2941046A5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5362575"/>
            <a:ext cx="9056687" cy="13065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600" b="1">
                <a:solidFill>
                  <a:srgbClr val="0070C0"/>
                </a:solidFill>
              </a:rPr>
              <a:t>Pripreme za 27. državno Natjecanje iz kemije su u tijeku.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600" b="1">
                <a:solidFill>
                  <a:srgbClr val="0070C0"/>
                </a:solidFill>
              </a:rPr>
              <a:t>        Hvala našim sponzorima jer je ovo Natjecanje drugačije od drugih zahvaljujući njima!             </a:t>
            </a:r>
          </a:p>
        </p:txBody>
      </p:sp>
      <p:pic>
        <p:nvPicPr>
          <p:cNvPr id="23564" name="Picture 2">
            <a:extLst>
              <a:ext uri="{FF2B5EF4-FFF2-40B4-BE49-F238E27FC236}">
                <a16:creationId xmlns:a16="http://schemas.microsoft.com/office/drawing/2014/main" id="{3B87120C-BB69-4343-80C5-487779648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4084638"/>
            <a:ext cx="19367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3">
            <a:extLst>
              <a:ext uri="{FF2B5EF4-FFF2-40B4-BE49-F238E27FC236}">
                <a16:creationId xmlns:a16="http://schemas.microsoft.com/office/drawing/2014/main" id="{E53E41C2-8A91-4210-ADE2-ED960F1BA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4037013"/>
            <a:ext cx="122872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4">
            <a:extLst>
              <a:ext uri="{FF2B5EF4-FFF2-40B4-BE49-F238E27FC236}">
                <a16:creationId xmlns:a16="http://schemas.microsoft.com/office/drawing/2014/main" id="{0223C4CE-BF37-4A23-BBBF-3AFDB3312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4070350"/>
            <a:ext cx="136525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3">
            <a:extLst>
              <a:ext uri="{FF2B5EF4-FFF2-40B4-BE49-F238E27FC236}">
                <a16:creationId xmlns:a16="http://schemas.microsoft.com/office/drawing/2014/main" id="{01B9E306-9ED4-4B55-8751-6DE854E00D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786188"/>
            <a:ext cx="842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17" descr="HSMinformatika">
            <a:extLst>
              <a:ext uri="{FF2B5EF4-FFF2-40B4-BE49-F238E27FC236}">
                <a16:creationId xmlns:a16="http://schemas.microsoft.com/office/drawing/2014/main" id="{E53869F9-415F-400F-87D4-908ABD920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3040063"/>
            <a:ext cx="28575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>
            <a:extLst>
              <a:ext uri="{FF2B5EF4-FFF2-40B4-BE49-F238E27FC236}">
                <a16:creationId xmlns:a16="http://schemas.microsoft.com/office/drawing/2014/main" id="{F2F66A12-BB34-49C1-A0BD-D0869B44A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" t="922" r="6320" b="2013"/>
          <a:stretch>
            <a:fillRect/>
          </a:stretch>
        </p:blipFill>
        <p:spPr bwMode="auto">
          <a:xfrm>
            <a:off x="2124075" y="188913"/>
            <a:ext cx="4679950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B810C714-3044-482C-8AFC-5F89E0BB9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1212850"/>
            <a:ext cx="820102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270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70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70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70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70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en-US" b="1">
                <a:solidFill>
                  <a:srgbClr val="0070C0"/>
                </a:solidFill>
              </a:rPr>
              <a:t>UČENICI SU SE NATJECALI U SEDAM KATEGORIJA: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hr-HR" altLang="en-US" b="1">
              <a:solidFill>
                <a:srgbClr val="0070C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hr-HR" altLang="en-US" b="1">
              <a:solidFill>
                <a:srgbClr val="0070C0"/>
              </a:solidFill>
            </a:endParaRPr>
          </a:p>
          <a:p>
            <a:pPr lvl="4" eaLnBrk="1" hangingPunct="1">
              <a:buFont typeface="Wingdings" panose="05000000000000000000" pitchFamily="2" charset="2"/>
              <a:buAutoNum type="arabicParenBoth"/>
            </a:pPr>
            <a:r>
              <a:rPr lang="hr-HR" altLang="en-US" b="1">
                <a:solidFill>
                  <a:srgbClr val="0070C0"/>
                </a:solidFill>
              </a:rPr>
              <a:t>sedmi razred osnovne škole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en-US" b="1">
                <a:solidFill>
                  <a:srgbClr val="0070C0"/>
                </a:solidFill>
              </a:rPr>
              <a:t>                             (2) osmi razred osnovne škole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en-US" b="1">
                <a:solidFill>
                  <a:srgbClr val="0070C0"/>
                </a:solidFill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en-US" b="1">
                <a:solidFill>
                  <a:srgbClr val="0070C0"/>
                </a:solidFill>
              </a:rPr>
              <a:t>	(3) prvi razred srednje škole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en-US" b="1">
                <a:solidFill>
                  <a:srgbClr val="0070C0"/>
                </a:solidFill>
              </a:rPr>
              <a:t>	(4) drugi razred srednje škole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en-US" b="1">
                <a:solidFill>
                  <a:srgbClr val="0070C0"/>
                </a:solidFill>
              </a:rPr>
              <a:t>	(5) treći razred srednje škole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en-US" b="1">
                <a:solidFill>
                  <a:srgbClr val="0070C0"/>
                </a:solidFill>
              </a:rPr>
              <a:t>	(6) četvrti razred srednje škole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hr-HR" altLang="en-US" b="1">
              <a:solidFill>
                <a:srgbClr val="0070C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en-US" b="1">
                <a:solidFill>
                  <a:srgbClr val="0070C0"/>
                </a:solidFill>
              </a:rPr>
              <a:t>	(7) samostalni radovi (SŠ)</a:t>
            </a:r>
            <a:endParaRPr lang="hr-HR" altLang="en-US">
              <a:solidFill>
                <a:srgbClr val="0070C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hr-HR" altLang="en-US"/>
          </a:p>
          <a:p>
            <a:pPr eaLnBrk="1" hangingPunct="1">
              <a:buFont typeface="Wingdings" panose="05000000000000000000" pitchFamily="2" charset="2"/>
              <a:buNone/>
            </a:pPr>
            <a:endParaRPr lang="hr-HR" altLang="en-US" sz="1600" b="1">
              <a:solidFill>
                <a:srgbClr val="CC33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en-US" b="1" u="sng">
                <a:solidFill>
                  <a:srgbClr val="0000FF"/>
                </a:solidFill>
              </a:rPr>
              <a:t>Bilten Natjecanja 2017.</a:t>
            </a:r>
            <a:r>
              <a:rPr lang="hr-HR" altLang="en-US" u="sng">
                <a:solidFill>
                  <a:srgbClr val="0000FF"/>
                </a:solidFill>
              </a:rPr>
              <a:t>  (</a:t>
            </a:r>
            <a:r>
              <a:rPr lang="hr-HR" altLang="en-US" u="sng">
                <a:solidFill>
                  <a:srgbClr val="0000FF"/>
                </a:solidFill>
                <a:hlinkClick r:id="rId2"/>
              </a:rPr>
              <a:t>http://www.hkd.hr</a:t>
            </a:r>
            <a:r>
              <a:rPr lang="hr-HR" altLang="en-US" u="sng">
                <a:solidFill>
                  <a:srgbClr val="0000FF"/>
                </a:solidFill>
              </a:rPr>
              <a:t>)</a:t>
            </a:r>
            <a:r>
              <a:rPr lang="hr-HR" altLang="en-US">
                <a:solidFill>
                  <a:srgbClr val="0000FF"/>
                </a:solidFill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en-US">
                <a:solidFill>
                  <a:srgbClr val="0000FF"/>
                </a:solidFill>
                <a:hlinkClick r:id="rId3"/>
              </a:rPr>
              <a:t>http://www.azoo.hr</a:t>
            </a:r>
            <a:r>
              <a:rPr lang="hr-HR" altLang="en-US">
                <a:solidFill>
                  <a:srgbClr val="0000FF"/>
                </a:solidFill>
              </a:rPr>
              <a:t> </a:t>
            </a:r>
            <a:r>
              <a:rPr lang="hr-HR" altLang="en-US" sz="1600">
                <a:solidFill>
                  <a:srgbClr val="0000FF"/>
                </a:solidFill>
              </a:rPr>
              <a:t>(Natjecanja i smotre, Katalog natjecanja i smotri, Kemija)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en-US">
                <a:solidFill>
                  <a:srgbClr val="0000FF"/>
                </a:solidFill>
                <a:hlinkClick r:id="rId4"/>
              </a:rPr>
              <a:t>http://eskola.chem.pmf.hr</a:t>
            </a:r>
            <a:r>
              <a:rPr lang="hr-HR" altLang="en-US">
                <a:solidFill>
                  <a:srgbClr val="0000FF"/>
                </a:solidFill>
              </a:rPr>
              <a:t> (sva ranija Natjecanja)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ttp://www.hkd.hr/images/DNK2017/sl_2m.jpg">
            <a:extLst>
              <a:ext uri="{FF2B5EF4-FFF2-40B4-BE49-F238E27FC236}">
                <a16:creationId xmlns:a16="http://schemas.microsoft.com/office/drawing/2014/main" id="{F5B47D71-58CD-4E4C-BB8D-1DB23FE2A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692150"/>
            <a:ext cx="8161337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hkd.hr/images/DNK2017/sl_3.jpg?rand=96838222">
            <a:extLst>
              <a:ext uri="{FF2B5EF4-FFF2-40B4-BE49-F238E27FC236}">
                <a16:creationId xmlns:a16="http://schemas.microsoft.com/office/drawing/2014/main" id="{8ABEA3FE-1ECA-482E-A672-9859BCC69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49275"/>
            <a:ext cx="66675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CF4A7A1E-2AB5-4284-BEF8-6D0D96A61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92150"/>
            <a:ext cx="85217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www.hkd.hr/images/DNK2017/sl_5.jpg?rand=462759713">
            <a:extLst>
              <a:ext uri="{FF2B5EF4-FFF2-40B4-BE49-F238E27FC236}">
                <a16:creationId xmlns:a16="http://schemas.microsoft.com/office/drawing/2014/main" id="{E7BF06C5-B079-4BC6-AA53-843BCE34B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44525"/>
            <a:ext cx="8035925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://www.hkd.hr/images/DNK2017/sl_6.jpg?rand=94909409">
            <a:extLst>
              <a:ext uri="{FF2B5EF4-FFF2-40B4-BE49-F238E27FC236}">
                <a16:creationId xmlns:a16="http://schemas.microsoft.com/office/drawing/2014/main" id="{00BB7649-DE78-4471-8ADF-42823D88D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65175"/>
            <a:ext cx="66675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hkd.hr/images/DNK2017/sl_9.jpg?rand=339619748">
            <a:extLst>
              <a:ext uri="{FF2B5EF4-FFF2-40B4-BE49-F238E27FC236}">
                <a16:creationId xmlns:a16="http://schemas.microsoft.com/office/drawing/2014/main" id="{46EF3424-73A6-4589-A5D7-CC14AE1CC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36613"/>
            <a:ext cx="7812088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</TotalTime>
  <Words>182</Words>
  <Application>Microsoft Office PowerPoint</Application>
  <PresentationFormat>On-screen Show (4:3)</PresentationFormat>
  <Paragraphs>57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CIDFont+F2</vt:lpstr>
      <vt:lpstr>Symbol</vt:lpstr>
      <vt:lpstr>Wingdings</vt:lpstr>
      <vt:lpstr>Times New Roman</vt:lpstr>
      <vt:lpstr>Lato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PMF - ZOAK, Zagreb, Hrvatska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Draginja Mrvos-Sermek</dc:creator>
  <cp:lastModifiedBy>Danijel Namjesnik</cp:lastModifiedBy>
  <cp:revision>41</cp:revision>
  <dcterms:created xsi:type="dcterms:W3CDTF">2014-06-02T10:04:46Z</dcterms:created>
  <dcterms:modified xsi:type="dcterms:W3CDTF">2018-09-07T15:15:54Z</dcterms:modified>
</cp:coreProperties>
</file>